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94" r:id="rId5"/>
    <p:sldId id="293" r:id="rId6"/>
    <p:sldId id="292" r:id="rId7"/>
    <p:sldId id="295" r:id="rId8"/>
    <p:sldId id="291" r:id="rId9"/>
    <p:sldId id="296" r:id="rId10"/>
    <p:sldId id="297" r:id="rId11"/>
    <p:sldId id="298" r:id="rId12"/>
    <p:sldId id="300" r:id="rId13"/>
    <p:sldId id="259" r:id="rId14"/>
    <p:sldId id="301" r:id="rId15"/>
    <p:sldId id="302" r:id="rId16"/>
    <p:sldId id="303" r:id="rId17"/>
    <p:sldId id="304" r:id="rId18"/>
    <p:sldId id="299" r:id="rId19"/>
    <p:sldId id="305" r:id="rId20"/>
    <p:sldId id="307" r:id="rId21"/>
    <p:sldId id="308" r:id="rId22"/>
    <p:sldId id="306" r:id="rId23"/>
    <p:sldId id="309" r:id="rId24"/>
    <p:sldId id="312" r:id="rId25"/>
    <p:sldId id="311" r:id="rId26"/>
    <p:sldId id="310" r:id="rId27"/>
    <p:sldId id="313" r:id="rId28"/>
    <p:sldId id="314" r:id="rId29"/>
    <p:sldId id="290" r:id="rId30"/>
    <p:sldId id="262" r:id="rId31"/>
    <p:sldId id="263" r:id="rId32"/>
    <p:sldId id="269" r:id="rId3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37"/>
    <p:restoredTop sz="94657"/>
  </p:normalViewPr>
  <p:slideViewPr>
    <p:cSldViewPr snapToGrid="0" snapToObjects="1">
      <p:cViewPr varScale="1">
        <p:scale>
          <a:sx n="133" d="100"/>
          <a:sy n="133" d="100"/>
        </p:scale>
        <p:origin x="20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png>
</file>

<file path=ppt/media/image14.jpg>
</file>

<file path=ppt/media/image15.jp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gif>
</file>

<file path=ppt/media/image23.png>
</file>

<file path=ppt/media/image24.jpg>
</file>

<file path=ppt/media/image25.jp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112ED5-4E77-3142-BD27-883DD59C7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80A3B70-A4FA-E04E-9502-5AEB58B3D3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8DD7D1-4300-D74B-8D46-73ADCD4F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381FE04-3895-DA44-B89A-573D0BB77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032DF4-04F5-994C-A423-18756FF30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2193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98110E-87BD-494B-BFDC-A66FD429F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A9E2A70-88E8-D744-9F4D-0D45EB6693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DA75E2-144E-7444-BD8E-BBB4A2557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E451DE-6F1C-3D4B-AC27-B39B03380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F81722-7E87-7845-862F-959C9233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68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8931709-C86C-C54A-A200-BD62E7D304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5F04028-0B1A-3E4A-B066-DF7EA920F5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B63A44-14E8-1A45-9D9B-20824C63E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B6A952-E962-9347-9200-055337454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4589E1-A344-234F-B5D1-25446F02B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9178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04900B-381F-C14E-B813-03FC3B330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1582DF-4435-9C4F-8552-8B2ED47A1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215891E-29BB-854C-91C8-9830D398A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59429C-6252-5F4F-8128-E0BB7AEC1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266F87-1836-4F40-9ECB-AEA50756F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0310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91EBDE-7A42-B94E-8E52-632FA2668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5E6992D-2BC2-984A-82BA-0DD7A3261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82E907-CA41-6341-8128-BE6EF223F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E035B0-08E3-DD44-8308-0B8F2918F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4D1770-C31F-0543-B5EA-07504A722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6130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F40DC7-52C4-8D40-B3B7-31DBB869F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A66FD3-A651-6844-ACF3-98E1CD6D2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A37DB8-00E6-CD4A-A948-64F952B5EA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1E4075C-3CAC-504A-9B05-0743CB43E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9D590C-7795-DA44-93E5-EFE8EFB5E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7DA4FCF-970C-D14C-9220-87C839741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6157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008C01-59E3-BA42-9A61-82B889766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238731-C709-4F49-B6FE-6E4E824C3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016DF0E-7237-0245-9F28-4E663E31A1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3752098-C7BE-6F4B-AA52-D5235363A7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C35B726-10B0-0A48-A305-4FF914DE70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0D0ADF8-AF12-4944-9982-A47103877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28C7DFF-56B9-CC4B-92F3-481E714E9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0236044-416A-B341-90F2-6185DAD41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0680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46CAB7-FBDC-FF44-AFF0-3FC65C659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CC7F931-D83D-7648-9474-15E3C8E4E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BECE6C0-6E28-534F-8B48-077BC4D7A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DBD8DB1-F6AE-004D-ABFB-CF7C34401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05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40F5D54-C4BA-F543-A39F-9882F22B6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BAF1F1D-3A41-5048-8CC2-5D6781022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9E9A4C7-5238-BC4E-B091-21CD36597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267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6B2DD4-8D62-BE4B-AF7F-56229B52A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8587A6-9DAE-CF4B-84CE-C03FDCE54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98F5A9-1D94-0142-B229-576D352F90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C710D81-0ADD-FF41-B7A6-8F5059E5B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29EF1D0-6EE6-424C-80FF-A61B12BB0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413FEB9-6FE3-3E48-A879-071A04881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487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61593E-3E92-1646-A1FE-F66B39A6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11F9BB5-75B7-4F4E-9C70-B6CAF81DB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649114-43D9-2347-A9EE-2959266E5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91D90-9065-1D4C-8B0B-A1DFA6894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62EDC41-D7FB-314D-905D-8124CF919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13B7816-D193-5A40-8A26-596375C80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793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A2A1ECE-A652-714F-A5A4-19B23B1DD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660C3D0-E395-574F-8F0F-BF8DFD151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5080B9-A7B7-2D41-B4B7-904E4B829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F6066-1B02-A648-BC28-BA31EE84D06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C3E23B-81B8-864D-A71A-5E3A820663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3AC804-6195-A54D-9DE1-B2AFD193B9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EB7C7-4334-A143-9EF2-64B9ED51B9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5073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fnandopr/mini-curso-docker" TargetMode="External"/><Relationship Id="rId3" Type="http://schemas.openxmlformats.org/officeDocument/2006/relationships/hyperlink" Target="https://hub.docker.com/_/wordpress" TargetMode="External"/><Relationship Id="rId7" Type="http://schemas.openxmlformats.org/officeDocument/2006/relationships/hyperlink" Target="https://docs.docker.com/engine/reference/builder/" TargetMode="External"/><Relationship Id="rId2" Type="http://schemas.openxmlformats.org/officeDocument/2006/relationships/hyperlink" Target="https://hub.docker.com/_/mysq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docker.com/compose/" TargetMode="External"/><Relationship Id="rId5" Type="http://schemas.openxmlformats.org/officeDocument/2006/relationships/hyperlink" Target="https://labs.play-with-docker.com/" TargetMode="External"/><Relationship Id="rId4" Type="http://schemas.openxmlformats.org/officeDocument/2006/relationships/hyperlink" Target="https://www.katacoda.com/courses/docker/playground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0B4CD5-BCEC-D347-A9A5-959FE87671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6A9A32-B44D-C547-B296-1E7FC9963D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303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Container?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ADBFC1-A550-5E42-911B-D2E042F72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pt-BR" dirty="0">
              <a:effectLst/>
            </a:endParaRPr>
          </a:p>
          <a:p>
            <a:pPr marL="0" indent="0" algn="ctr">
              <a:buNone/>
            </a:pPr>
            <a:r>
              <a:rPr lang="pt-BR" b="1" dirty="0"/>
              <a:t>Containers</a:t>
            </a:r>
            <a:r>
              <a:rPr lang="pt-BR" dirty="0"/>
              <a:t> são como máquinas virtuais modulares e extremamente leves</a:t>
            </a:r>
          </a:p>
        </p:txBody>
      </p:sp>
    </p:spTree>
    <p:extLst>
      <p:ext uri="{BB962C8B-B14F-4D97-AF65-F5344CB8AC3E}">
        <p14:creationId xmlns:p14="http://schemas.microsoft.com/office/powerpoint/2010/main" val="2158626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927"/>
            <a:ext cx="10515600" cy="1325563"/>
          </a:xfrm>
        </p:spPr>
        <p:txBody>
          <a:bodyPr/>
          <a:lstStyle/>
          <a:p>
            <a:r>
              <a:rPr lang="pt-BR" dirty="0"/>
              <a:t>Virtual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vs</a:t>
            </a:r>
            <a:r>
              <a:rPr lang="pt-BR" dirty="0"/>
              <a:t> Container</a:t>
            </a:r>
          </a:p>
        </p:txBody>
      </p:sp>
      <p:pic>
        <p:nvPicPr>
          <p:cNvPr id="6149" name="Picture 5">
            <a:extLst>
              <a:ext uri="{FF2B5EF4-FFF2-40B4-BE49-F238E27FC236}">
                <a16:creationId xmlns:a16="http://schemas.microsoft.com/office/drawing/2014/main" id="{277BB13E-065F-6945-A477-F03FD82F7A3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01" y="1602541"/>
            <a:ext cx="5602362" cy="4475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 descr="Gráfico&#10;&#10;Descrição gerada automaticamente">
            <a:extLst>
              <a:ext uri="{FF2B5EF4-FFF2-40B4-BE49-F238E27FC236}">
                <a16:creationId xmlns:a16="http://schemas.microsoft.com/office/drawing/2014/main" id="{BFE331ED-0BC8-4042-A3C4-9A604BFF8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081" y="1602541"/>
            <a:ext cx="6016665" cy="443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799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927"/>
            <a:ext cx="10515600" cy="1325563"/>
          </a:xfrm>
        </p:spPr>
        <p:txBody>
          <a:bodyPr/>
          <a:lstStyle/>
          <a:p>
            <a:r>
              <a:rPr lang="pt-BR" dirty="0"/>
              <a:t>Arquitetura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01AED688-B4A4-414A-A025-DAE029015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1935" y="1825625"/>
            <a:ext cx="8328130" cy="4351338"/>
          </a:xfrm>
        </p:spPr>
      </p:pic>
    </p:spTree>
    <p:extLst>
      <p:ext uri="{BB962C8B-B14F-4D97-AF65-F5344CB8AC3E}">
        <p14:creationId xmlns:p14="http://schemas.microsoft.com/office/powerpoint/2010/main" val="2069449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r>
              <a:rPr lang="pt-BR" dirty="0"/>
              <a:t> in </a:t>
            </a:r>
            <a:r>
              <a:rPr lang="pt-BR" dirty="0" err="1"/>
              <a:t>Action</a:t>
            </a:r>
            <a:endParaRPr lang="pt-BR" dirty="0"/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A5D2CE25-C2FB-1F40-A523-36715DC65A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7930" y="1973957"/>
            <a:ext cx="4660900" cy="1955800"/>
          </a:xfrm>
        </p:spPr>
      </p:pic>
      <p:pic>
        <p:nvPicPr>
          <p:cNvPr id="11" name="Imagem 10" descr="Uma imagem contendo Forma&#10;&#10;Descrição gerada automaticamente">
            <a:extLst>
              <a:ext uri="{FF2B5EF4-FFF2-40B4-BE49-F238E27FC236}">
                <a16:creationId xmlns:a16="http://schemas.microsoft.com/office/drawing/2014/main" id="{74ED89D6-49F3-574C-953F-383DD3825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971" y="1181894"/>
            <a:ext cx="5322461" cy="4078941"/>
          </a:xfrm>
          <a:prstGeom prst="rect">
            <a:avLst/>
          </a:prstGeom>
        </p:spPr>
      </p:pic>
      <p:pic>
        <p:nvPicPr>
          <p:cNvPr id="13" name="Imagem 12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D95C87C2-2746-064A-B569-8D59736F14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5744" y="4397818"/>
            <a:ext cx="4926227" cy="230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309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r>
              <a:rPr lang="pt-BR" dirty="0"/>
              <a:t> in </a:t>
            </a:r>
            <a:r>
              <a:rPr lang="pt-BR" dirty="0" err="1"/>
              <a:t>Action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27AA9-02B0-6A47-99AE-9F835440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b="1" dirty="0" err="1"/>
              <a:t>docker</a:t>
            </a:r>
            <a:r>
              <a:rPr lang="pt-BR" b="1" dirty="0"/>
              <a:t> </a:t>
            </a:r>
            <a:r>
              <a:rPr lang="pt-BR" b="1" dirty="0" err="1"/>
              <a:t>images</a:t>
            </a:r>
            <a:r>
              <a:rPr lang="pt-BR" dirty="0"/>
              <a:t>: lista imagens do host.</a:t>
            </a:r>
          </a:p>
          <a:p>
            <a:pPr fontAlgn="base"/>
            <a:r>
              <a:rPr lang="pt-BR" b="1" dirty="0" err="1"/>
              <a:t>docker</a:t>
            </a:r>
            <a:r>
              <a:rPr lang="pt-BR" b="1" dirty="0"/>
              <a:t> </a:t>
            </a:r>
            <a:r>
              <a:rPr lang="pt-BR" b="1" dirty="0" err="1"/>
              <a:t>search</a:t>
            </a:r>
            <a:r>
              <a:rPr lang="pt-BR" dirty="0"/>
              <a:t>: procura e lista imagens do </a:t>
            </a:r>
            <a:r>
              <a:rPr lang="pt-BR" dirty="0" err="1"/>
              <a:t>docker</a:t>
            </a:r>
            <a:r>
              <a:rPr lang="pt-BR" dirty="0"/>
              <a:t> hub.</a:t>
            </a:r>
          </a:p>
          <a:p>
            <a:pPr fontAlgn="base"/>
            <a:r>
              <a:rPr lang="pt-BR" b="1" dirty="0" err="1"/>
              <a:t>docker</a:t>
            </a:r>
            <a:r>
              <a:rPr lang="pt-BR" b="1" dirty="0"/>
              <a:t> </a:t>
            </a:r>
            <a:r>
              <a:rPr lang="pt-BR" b="1" dirty="0" err="1"/>
              <a:t>pull</a:t>
            </a:r>
            <a:r>
              <a:rPr lang="pt-BR" dirty="0"/>
              <a:t>: baixa uma imagem do </a:t>
            </a:r>
            <a:r>
              <a:rPr lang="pt-BR" dirty="0" err="1"/>
              <a:t>docker</a:t>
            </a:r>
            <a:r>
              <a:rPr lang="pt-BR" dirty="0"/>
              <a:t> hub.</a:t>
            </a:r>
          </a:p>
          <a:p>
            <a:pPr fontAlgn="base"/>
            <a:r>
              <a:rPr lang="pt-BR" b="1" dirty="0" err="1"/>
              <a:t>docker</a:t>
            </a:r>
            <a:r>
              <a:rPr lang="pt-BR" b="1" dirty="0"/>
              <a:t> </a:t>
            </a:r>
            <a:r>
              <a:rPr lang="pt-BR" b="1" dirty="0" err="1"/>
              <a:t>ps</a:t>
            </a:r>
            <a:r>
              <a:rPr lang="pt-BR" dirty="0"/>
              <a:t>:  lista </a:t>
            </a:r>
            <a:r>
              <a:rPr lang="pt-BR" dirty="0" err="1"/>
              <a:t>containters</a:t>
            </a:r>
            <a:r>
              <a:rPr lang="pt-BR" dirty="0"/>
              <a:t> que estão rodando.</a:t>
            </a:r>
          </a:p>
          <a:p>
            <a:pPr fontAlgn="base"/>
            <a:r>
              <a:rPr lang="pt-BR" b="1" dirty="0" err="1"/>
              <a:t>docker</a:t>
            </a:r>
            <a:r>
              <a:rPr lang="pt-BR" b="1" dirty="0"/>
              <a:t> </a:t>
            </a:r>
            <a:r>
              <a:rPr lang="pt-BR" b="1" dirty="0" err="1"/>
              <a:t>rm</a:t>
            </a:r>
            <a:r>
              <a:rPr lang="pt-BR" dirty="0"/>
              <a:t>: remove um container.</a:t>
            </a:r>
          </a:p>
          <a:p>
            <a:pPr fontAlgn="base"/>
            <a:r>
              <a:rPr lang="pt-BR" b="1" dirty="0" err="1"/>
              <a:t>docker</a:t>
            </a:r>
            <a:r>
              <a:rPr lang="pt-BR" b="1" dirty="0"/>
              <a:t> </a:t>
            </a:r>
            <a:r>
              <a:rPr lang="pt-BR" b="1" dirty="0" err="1"/>
              <a:t>rmi</a:t>
            </a:r>
            <a:r>
              <a:rPr lang="pt-BR" dirty="0"/>
              <a:t>: remove uma imagem.</a:t>
            </a:r>
          </a:p>
          <a:p>
            <a:r>
              <a:rPr lang="pt-BR" b="1" dirty="0" err="1"/>
              <a:t>docker</a:t>
            </a:r>
            <a:r>
              <a:rPr lang="pt-BR" b="1" dirty="0"/>
              <a:t> start/stop/</a:t>
            </a:r>
            <a:r>
              <a:rPr lang="pt-BR" b="1" dirty="0" err="1"/>
              <a:t>restart</a:t>
            </a:r>
            <a:r>
              <a:rPr lang="pt-BR" dirty="0"/>
              <a:t>: inicia, para ou reinicia um container.</a:t>
            </a:r>
          </a:p>
        </p:txBody>
      </p:sp>
    </p:spTree>
    <p:extLst>
      <p:ext uri="{BB962C8B-B14F-4D97-AF65-F5344CB8AC3E}">
        <p14:creationId xmlns:p14="http://schemas.microsoft.com/office/powerpoint/2010/main" val="566765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r>
              <a:rPr lang="pt-BR" dirty="0"/>
              <a:t> in </a:t>
            </a:r>
            <a:r>
              <a:rPr lang="pt-BR" dirty="0" err="1"/>
              <a:t>Action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27AA9-02B0-6A47-99AE-9F835440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pt-BR" b="1" dirty="0" err="1"/>
              <a:t>docker</a:t>
            </a:r>
            <a:r>
              <a:rPr lang="pt-BR" b="1" dirty="0"/>
              <a:t> </a:t>
            </a:r>
            <a:r>
              <a:rPr lang="pt-BR" b="1" dirty="0" err="1"/>
              <a:t>run</a:t>
            </a:r>
            <a:r>
              <a:rPr lang="pt-BR" dirty="0"/>
              <a:t>: iniciar um container</a:t>
            </a:r>
          </a:p>
          <a:p>
            <a:pPr fontAlgn="base"/>
            <a:endParaRPr lang="pt-BR" b="1" dirty="0"/>
          </a:p>
          <a:p>
            <a:pPr fontAlgn="base"/>
            <a:r>
              <a:rPr lang="pt-BR" sz="3600" b="1" dirty="0" err="1">
                <a:solidFill>
                  <a:srgbClr val="C00000"/>
                </a:solidFill>
              </a:rPr>
              <a:t>docker</a:t>
            </a:r>
            <a:r>
              <a:rPr lang="pt-BR" sz="3600" b="1" dirty="0">
                <a:solidFill>
                  <a:srgbClr val="C00000"/>
                </a:solidFill>
              </a:rPr>
              <a:t> </a:t>
            </a:r>
            <a:r>
              <a:rPr lang="pt-BR" sz="3600" b="1" dirty="0" err="1">
                <a:solidFill>
                  <a:srgbClr val="C00000"/>
                </a:solidFill>
              </a:rPr>
              <a:t>run</a:t>
            </a:r>
            <a:r>
              <a:rPr lang="pt-BR" sz="3600" b="1" dirty="0">
                <a:solidFill>
                  <a:srgbClr val="C00000"/>
                </a:solidFill>
              </a:rPr>
              <a:t> </a:t>
            </a:r>
            <a:r>
              <a:rPr lang="pt-BR" sz="3600" dirty="0">
                <a:solidFill>
                  <a:srgbClr val="C00000"/>
                </a:solidFill>
              </a:rPr>
              <a:t>--</a:t>
            </a:r>
            <a:r>
              <a:rPr lang="pt-BR" sz="3600" dirty="0" err="1">
                <a:solidFill>
                  <a:srgbClr val="C00000"/>
                </a:solidFill>
              </a:rPr>
              <a:t>name</a:t>
            </a:r>
            <a:r>
              <a:rPr lang="pt-BR" sz="3600" dirty="0">
                <a:solidFill>
                  <a:srgbClr val="C00000"/>
                </a:solidFill>
              </a:rPr>
              <a:t> proxy -</a:t>
            </a:r>
            <a:r>
              <a:rPr lang="pt-BR" sz="3600" dirty="0" err="1">
                <a:solidFill>
                  <a:srgbClr val="C00000"/>
                </a:solidFill>
              </a:rPr>
              <a:t>d</a:t>
            </a:r>
            <a:r>
              <a:rPr lang="pt-BR" sz="3600" dirty="0">
                <a:solidFill>
                  <a:srgbClr val="C00000"/>
                </a:solidFill>
              </a:rPr>
              <a:t> </a:t>
            </a:r>
            <a:r>
              <a:rPr lang="pt-BR" sz="3600" b="1" dirty="0" err="1">
                <a:solidFill>
                  <a:srgbClr val="C00000"/>
                </a:solidFill>
              </a:rPr>
              <a:t>nginx</a:t>
            </a:r>
            <a:endParaRPr lang="pt-BR" sz="3600" b="1" dirty="0">
              <a:solidFill>
                <a:srgbClr val="C00000"/>
              </a:solidFill>
            </a:endParaRPr>
          </a:p>
          <a:p>
            <a:pPr fontAlgn="base"/>
            <a:endParaRPr lang="pt-BR" sz="3600" b="1" dirty="0">
              <a:solidFill>
                <a:srgbClr val="C00000"/>
              </a:solidFill>
            </a:endParaRPr>
          </a:p>
          <a:p>
            <a:pPr fontAlgn="base"/>
            <a:r>
              <a:rPr lang="pt-BR" sz="3600" b="1" dirty="0" err="1">
                <a:solidFill>
                  <a:srgbClr val="C00000"/>
                </a:solidFill>
              </a:rPr>
              <a:t>docker</a:t>
            </a:r>
            <a:r>
              <a:rPr lang="pt-BR" sz="3600" b="1" dirty="0">
                <a:solidFill>
                  <a:srgbClr val="C00000"/>
                </a:solidFill>
              </a:rPr>
              <a:t> </a:t>
            </a:r>
            <a:r>
              <a:rPr lang="pt-BR" sz="3600" b="1" dirty="0" err="1">
                <a:solidFill>
                  <a:srgbClr val="C00000"/>
                </a:solidFill>
              </a:rPr>
              <a:t>run</a:t>
            </a:r>
            <a:r>
              <a:rPr lang="pt-BR" sz="3600" b="1" dirty="0">
                <a:solidFill>
                  <a:srgbClr val="C00000"/>
                </a:solidFill>
              </a:rPr>
              <a:t> </a:t>
            </a:r>
            <a:r>
              <a:rPr lang="pt-BR" sz="3600" dirty="0">
                <a:solidFill>
                  <a:srgbClr val="C00000"/>
                </a:solidFill>
              </a:rPr>
              <a:t>--</a:t>
            </a:r>
            <a:r>
              <a:rPr lang="pt-BR" sz="3600" dirty="0" err="1">
                <a:solidFill>
                  <a:srgbClr val="C00000"/>
                </a:solidFill>
              </a:rPr>
              <a:t>name</a:t>
            </a:r>
            <a:r>
              <a:rPr lang="pt-BR" sz="3600" dirty="0">
                <a:solidFill>
                  <a:srgbClr val="C00000"/>
                </a:solidFill>
              </a:rPr>
              <a:t> proxy -</a:t>
            </a:r>
            <a:r>
              <a:rPr lang="pt-BR" sz="3600" dirty="0" err="1">
                <a:solidFill>
                  <a:srgbClr val="C00000"/>
                </a:solidFill>
              </a:rPr>
              <a:t>d</a:t>
            </a:r>
            <a:r>
              <a:rPr lang="pt-BR" sz="3600" dirty="0">
                <a:solidFill>
                  <a:srgbClr val="C00000"/>
                </a:solidFill>
              </a:rPr>
              <a:t> -</a:t>
            </a:r>
            <a:r>
              <a:rPr lang="pt-BR" sz="3600" dirty="0" err="1">
                <a:solidFill>
                  <a:srgbClr val="C00000"/>
                </a:solidFill>
              </a:rPr>
              <a:t>p</a:t>
            </a:r>
            <a:r>
              <a:rPr lang="pt-BR" sz="3600" dirty="0">
                <a:solidFill>
                  <a:srgbClr val="C00000"/>
                </a:solidFill>
              </a:rPr>
              <a:t> 8088:80 </a:t>
            </a:r>
            <a:r>
              <a:rPr lang="pt-BR" sz="3600" b="1" dirty="0" err="1">
                <a:solidFill>
                  <a:srgbClr val="C00000"/>
                </a:solidFill>
              </a:rPr>
              <a:t>nginx</a:t>
            </a:r>
            <a:endParaRPr lang="pt-BR" sz="3600" b="1" dirty="0">
              <a:solidFill>
                <a:srgbClr val="C00000"/>
              </a:solidFill>
            </a:endParaRPr>
          </a:p>
          <a:p>
            <a:pPr fontAlgn="base"/>
            <a:endParaRPr lang="pt-BR" b="1" dirty="0"/>
          </a:p>
          <a:p>
            <a:pPr fontAlgn="base"/>
            <a:endParaRPr lang="pt-BR" dirty="0"/>
          </a:p>
          <a:p>
            <a:pPr fontAlgn="base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86929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r>
              <a:rPr lang="pt-BR" dirty="0"/>
              <a:t> in </a:t>
            </a:r>
            <a:r>
              <a:rPr lang="pt-BR" dirty="0" err="1"/>
              <a:t>Action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27AA9-02B0-6A47-99AE-9F835440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network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create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site-net</a:t>
            </a:r>
          </a:p>
          <a:p>
            <a:pPr fontAlgn="base"/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run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--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name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rgbClr val="C00000"/>
                </a:solidFill>
                <a:cs typeface="Courier New" panose="02070309020205020404" pitchFamily="49" charset="0"/>
              </a:rPr>
              <a:t>db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-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d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--network site-net -e MYSQL_DATABASE =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wordpress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-e MYSQL_ROOT_PASSWORD=123456 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mysql</a:t>
            </a:r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endParaRPr lang="pt-BR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run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--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name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</a:t>
            </a:r>
            <a:r>
              <a:rPr lang="pt-BR" b="1" dirty="0">
                <a:solidFill>
                  <a:srgbClr val="C00000"/>
                </a:solidFill>
                <a:cs typeface="Courier New" panose="02070309020205020404" pitchFamily="49" charset="0"/>
              </a:rPr>
              <a:t>site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-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d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-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p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80:80 --network site-net</a:t>
            </a:r>
            <a:r>
              <a:rPr lang="pt-BR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wordpress</a:t>
            </a:r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endParaRPr lang="pt-BR" dirty="0"/>
          </a:p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run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--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name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adminer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-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d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-</a:t>
            </a:r>
            <a:r>
              <a:rPr lang="pt-BR" dirty="0" err="1">
                <a:solidFill>
                  <a:srgbClr val="C00000"/>
                </a:solidFill>
                <a:cs typeface="Courier New" panose="02070309020205020404" pitchFamily="49" charset="0"/>
              </a:rPr>
              <a:t>p</a:t>
            </a:r>
            <a:r>
              <a:rPr lang="pt-BR" dirty="0">
                <a:solidFill>
                  <a:srgbClr val="C00000"/>
                </a:solidFill>
                <a:cs typeface="Courier New" panose="02070309020205020404" pitchFamily="49" charset="0"/>
              </a:rPr>
              <a:t> 8080:8080 --network site-net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adminer</a:t>
            </a:r>
            <a:endParaRPr lang="pt-BR" b="1" dirty="0"/>
          </a:p>
          <a:p>
            <a:pPr fontAlgn="base"/>
            <a:endParaRPr lang="pt-BR" dirty="0"/>
          </a:p>
          <a:p>
            <a:pPr fontAlgn="base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28788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r>
              <a:rPr lang="pt-BR" dirty="0"/>
              <a:t> in </a:t>
            </a:r>
            <a:r>
              <a:rPr lang="pt-BR" dirty="0" err="1"/>
              <a:t>Action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27AA9-02B0-6A47-99AE-9F835440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pt-BR" b="1" dirty="0" err="1"/>
              <a:t>docker</a:t>
            </a:r>
            <a:r>
              <a:rPr lang="pt-BR" b="1" dirty="0"/>
              <a:t> network</a:t>
            </a:r>
            <a:r>
              <a:rPr lang="pt-BR" dirty="0"/>
              <a:t>: gerenciar redes</a:t>
            </a:r>
          </a:p>
          <a:p>
            <a:pPr fontAlgn="base"/>
            <a:r>
              <a:rPr lang="pt-BR" b="1" dirty="0" err="1"/>
              <a:t>docker</a:t>
            </a:r>
            <a:r>
              <a:rPr lang="pt-BR" b="1" dirty="0"/>
              <a:t> volume</a:t>
            </a:r>
            <a:r>
              <a:rPr lang="pt-BR" dirty="0"/>
              <a:t>: gerenciar volumes persistentes</a:t>
            </a:r>
          </a:p>
          <a:p>
            <a:pPr fontAlgn="base"/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volume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create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site-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db</a:t>
            </a:r>
            <a:endParaRPr lang="pt-BR" b="1" dirty="0"/>
          </a:p>
          <a:p>
            <a:pPr fontAlgn="base"/>
            <a:endParaRPr lang="pt-BR" b="1" dirty="0"/>
          </a:p>
          <a:p>
            <a:pPr fontAlgn="base"/>
            <a:r>
              <a:rPr lang="pt-BR" sz="3600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sz="3600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sz="3600" b="1" dirty="0" err="1">
                <a:solidFill>
                  <a:schemeClr val="tx2"/>
                </a:solidFill>
                <a:cs typeface="Courier New" panose="02070309020205020404" pitchFamily="49" charset="0"/>
              </a:rPr>
              <a:t>run</a:t>
            </a:r>
            <a:r>
              <a:rPr lang="pt-BR" sz="3600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sz="3600" dirty="0">
                <a:solidFill>
                  <a:srgbClr val="C00000"/>
                </a:solidFill>
                <a:cs typeface="Courier New" panose="02070309020205020404" pitchFamily="49" charset="0"/>
              </a:rPr>
              <a:t>--</a:t>
            </a:r>
            <a:r>
              <a:rPr lang="pt-BR" sz="3600" dirty="0" err="1">
                <a:solidFill>
                  <a:srgbClr val="C00000"/>
                </a:solidFill>
                <a:cs typeface="Courier New" panose="02070309020205020404" pitchFamily="49" charset="0"/>
              </a:rPr>
              <a:t>name</a:t>
            </a:r>
            <a:r>
              <a:rPr lang="pt-BR" sz="3600" dirty="0">
                <a:solidFill>
                  <a:srgbClr val="C00000"/>
                </a:solidFill>
                <a:cs typeface="Courier New" panose="02070309020205020404" pitchFamily="49" charset="0"/>
              </a:rPr>
              <a:t> </a:t>
            </a:r>
            <a:r>
              <a:rPr lang="pt-BR" sz="3600" dirty="0" err="1">
                <a:solidFill>
                  <a:srgbClr val="C00000"/>
                </a:solidFill>
                <a:cs typeface="Courier New" panose="02070309020205020404" pitchFamily="49" charset="0"/>
              </a:rPr>
              <a:t>db</a:t>
            </a:r>
            <a:r>
              <a:rPr lang="pt-BR" sz="3600" dirty="0">
                <a:solidFill>
                  <a:srgbClr val="C00000"/>
                </a:solidFill>
                <a:cs typeface="Courier New" panose="02070309020205020404" pitchFamily="49" charset="0"/>
              </a:rPr>
              <a:t> -</a:t>
            </a:r>
            <a:r>
              <a:rPr lang="pt-BR" sz="3600" dirty="0" err="1">
                <a:solidFill>
                  <a:srgbClr val="C00000"/>
                </a:solidFill>
                <a:cs typeface="Courier New" panose="02070309020205020404" pitchFamily="49" charset="0"/>
              </a:rPr>
              <a:t>d</a:t>
            </a:r>
            <a:r>
              <a:rPr lang="pt-BR" sz="3600" dirty="0">
                <a:solidFill>
                  <a:srgbClr val="C00000"/>
                </a:solidFill>
                <a:cs typeface="Courier New" panose="02070309020205020404" pitchFamily="49" charset="0"/>
              </a:rPr>
              <a:t> </a:t>
            </a:r>
            <a:r>
              <a:rPr lang="pt-BR" sz="3600" b="1" dirty="0">
                <a:solidFill>
                  <a:srgbClr val="C00000"/>
                </a:solidFill>
                <a:cs typeface="Courier New" panose="02070309020205020404" pitchFamily="49" charset="0"/>
              </a:rPr>
              <a:t>-</a:t>
            </a:r>
            <a:r>
              <a:rPr lang="pt-BR" sz="3600" b="1" dirty="0" err="1">
                <a:solidFill>
                  <a:srgbClr val="C00000"/>
                </a:solidFill>
                <a:cs typeface="Courier New" panose="02070309020205020404" pitchFamily="49" charset="0"/>
              </a:rPr>
              <a:t>v</a:t>
            </a:r>
            <a:r>
              <a:rPr lang="pt-BR" sz="3600" b="1" dirty="0">
                <a:solidFill>
                  <a:srgbClr val="C00000"/>
                </a:solidFill>
                <a:cs typeface="Courier New" panose="02070309020205020404" pitchFamily="49" charset="0"/>
              </a:rPr>
              <a:t> site-</a:t>
            </a:r>
            <a:r>
              <a:rPr lang="pt-BR" sz="3600" b="1" dirty="0" err="1">
                <a:solidFill>
                  <a:srgbClr val="C00000"/>
                </a:solidFill>
                <a:cs typeface="Courier New" panose="02070309020205020404" pitchFamily="49" charset="0"/>
              </a:rPr>
              <a:t>db</a:t>
            </a:r>
            <a:r>
              <a:rPr lang="pt-BR" sz="3600" b="1" dirty="0">
                <a:solidFill>
                  <a:srgbClr val="C00000"/>
                </a:solidFill>
              </a:rPr>
              <a:t>/var/</a:t>
            </a:r>
            <a:r>
              <a:rPr lang="pt-BR" sz="3600" b="1" dirty="0" err="1">
                <a:solidFill>
                  <a:srgbClr val="C00000"/>
                </a:solidFill>
              </a:rPr>
              <a:t>lib</a:t>
            </a:r>
            <a:r>
              <a:rPr lang="pt-BR" sz="3600" b="1" dirty="0">
                <a:solidFill>
                  <a:srgbClr val="C00000"/>
                </a:solidFill>
              </a:rPr>
              <a:t>/</a:t>
            </a:r>
            <a:r>
              <a:rPr lang="pt-BR" sz="3600" b="1" dirty="0" err="1">
                <a:solidFill>
                  <a:srgbClr val="C00000"/>
                </a:solidFill>
              </a:rPr>
              <a:t>mysql</a:t>
            </a:r>
            <a:r>
              <a:rPr lang="pt-BR" sz="3600" dirty="0">
                <a:solidFill>
                  <a:srgbClr val="C00000"/>
                </a:solidFill>
                <a:cs typeface="Courier New" panose="02070309020205020404" pitchFamily="49" charset="0"/>
              </a:rPr>
              <a:t>  --network site-net -e MYSQL_ROOT_PASSWORD=123456 </a:t>
            </a:r>
            <a:r>
              <a:rPr lang="pt-BR" sz="3600" b="1" dirty="0" err="1">
                <a:solidFill>
                  <a:schemeClr val="tx2"/>
                </a:solidFill>
                <a:cs typeface="Courier New" panose="02070309020205020404" pitchFamily="49" charset="0"/>
              </a:rPr>
              <a:t>mysql</a:t>
            </a:r>
            <a:endParaRPr lang="pt-BR" b="1" dirty="0"/>
          </a:p>
          <a:p>
            <a:pPr fontAlgn="base"/>
            <a:endParaRPr lang="pt-BR" dirty="0"/>
          </a:p>
          <a:p>
            <a:pPr fontAlgn="base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89631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endParaRPr lang="pt-BR" dirty="0"/>
          </a:p>
        </p:txBody>
      </p:sp>
      <p:pic>
        <p:nvPicPr>
          <p:cNvPr id="5" name="Espaço Reservado para Conteúdo 4" descr="Criança com escova de dentes na boca&#10;&#10;Descrição gerada automaticamente com confiança média">
            <a:extLst>
              <a:ext uri="{FF2B5EF4-FFF2-40B4-BE49-F238E27FC236}">
                <a16:creationId xmlns:a16="http://schemas.microsoft.com/office/drawing/2014/main" id="{2102197B-2D9F-A24E-AD64-41A62E165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0" y="2267744"/>
            <a:ext cx="5715000" cy="3467100"/>
          </a:xfrm>
        </p:spPr>
      </p:pic>
    </p:spTree>
    <p:extLst>
      <p:ext uri="{BB962C8B-B14F-4D97-AF65-F5344CB8AC3E}">
        <p14:creationId xmlns:p14="http://schemas.microsoft.com/office/powerpoint/2010/main" val="1695216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Docker-Compose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27AA9-02B0-6A47-99AE-9F835440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 err="1"/>
              <a:t>Docker</a:t>
            </a:r>
            <a:r>
              <a:rPr lang="pt-BR" dirty="0"/>
              <a:t> </a:t>
            </a:r>
            <a:r>
              <a:rPr lang="pt-BR" dirty="0" err="1"/>
              <a:t>Compose</a:t>
            </a:r>
            <a:r>
              <a:rPr lang="pt-BR" dirty="0"/>
              <a:t> é o </a:t>
            </a:r>
            <a:r>
              <a:rPr lang="pt-BR" b="1" dirty="0"/>
              <a:t>orquestrador</a:t>
            </a:r>
            <a:r>
              <a:rPr lang="pt-BR" dirty="0"/>
              <a:t> de containers da </a:t>
            </a:r>
            <a:r>
              <a:rPr lang="pt-BR" dirty="0" err="1"/>
              <a:t>Docker</a:t>
            </a:r>
            <a:r>
              <a:rPr lang="pt-BR" dirty="0"/>
              <a:t>.</a:t>
            </a:r>
          </a:p>
        </p:txBody>
      </p:sp>
      <p:pic>
        <p:nvPicPr>
          <p:cNvPr id="7" name="Imagem 6" descr="Homem de terno e gravata ao lado de uma mulher&#10;&#10;Descrição gerada automaticamente">
            <a:extLst>
              <a:ext uri="{FF2B5EF4-FFF2-40B4-BE49-F238E27FC236}">
                <a16:creationId xmlns:a16="http://schemas.microsoft.com/office/drawing/2014/main" id="{3D934E41-A7DD-C64B-B5FB-3791B393F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2603314"/>
            <a:ext cx="4268901" cy="3167249"/>
          </a:xfrm>
          <a:prstGeom prst="rect">
            <a:avLst/>
          </a:prstGeom>
        </p:spPr>
      </p:pic>
      <p:pic>
        <p:nvPicPr>
          <p:cNvPr id="9" name="Imagem 8" descr="Cachorro com a língua de fora&#10;&#10;Descrição gerada automaticamente">
            <a:extLst>
              <a:ext uri="{FF2B5EF4-FFF2-40B4-BE49-F238E27FC236}">
                <a16:creationId xmlns:a16="http://schemas.microsoft.com/office/drawing/2014/main" id="{187022BE-2ED9-174F-A8DA-C63853E46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587" y="3193863"/>
            <a:ext cx="3299012" cy="329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4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E5729-B642-AF4A-8EA1-5EBD36F09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16669C-CFFD-4244-A086-7A9C1FCA0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Agile</a:t>
            </a:r>
            <a:endParaRPr lang="pt-BR" dirty="0"/>
          </a:p>
          <a:p>
            <a:r>
              <a:rPr lang="pt-BR" dirty="0" err="1"/>
              <a:t>DevOps</a:t>
            </a:r>
            <a:endParaRPr lang="pt-BR" dirty="0"/>
          </a:p>
          <a:p>
            <a:r>
              <a:rPr lang="pt-BR" dirty="0" err="1"/>
              <a:t>Docker</a:t>
            </a:r>
            <a:endParaRPr lang="pt-BR" dirty="0"/>
          </a:p>
          <a:p>
            <a:r>
              <a:rPr lang="pt-BR" dirty="0" err="1"/>
              <a:t>Dcoker-Compose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3804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Docker-Compose</a:t>
            </a:r>
            <a:endParaRPr lang="pt-BR" dirty="0"/>
          </a:p>
        </p:txBody>
      </p:sp>
      <p:pic>
        <p:nvPicPr>
          <p:cNvPr id="5" name="Espaço Reservado para Conteúdo 4" descr="Interface gráfica do usuário, Diagrama, Aplicativo&#10;&#10;Descrição gerada automaticamente com confiança média">
            <a:extLst>
              <a:ext uri="{FF2B5EF4-FFF2-40B4-BE49-F238E27FC236}">
                <a16:creationId xmlns:a16="http://schemas.microsoft.com/office/drawing/2014/main" id="{9D065E78-FCD1-FD48-9422-36932ABF6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000" y="1629709"/>
            <a:ext cx="5461000" cy="2870200"/>
          </a:xfrm>
        </p:spPr>
      </p:pic>
      <p:pic>
        <p:nvPicPr>
          <p:cNvPr id="8" name="Imagem 7" descr="Uma imagem contendo Diagrama&#10;&#10;Descrição gerada automaticamente">
            <a:extLst>
              <a:ext uri="{FF2B5EF4-FFF2-40B4-BE49-F238E27FC236}">
                <a16:creationId xmlns:a16="http://schemas.microsoft.com/office/drawing/2014/main" id="{8F5CC106-53AF-E348-86ED-58DF28DAE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6735" y="3254375"/>
            <a:ext cx="41910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998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Docker-Compose</a:t>
            </a:r>
            <a:endParaRPr lang="pt-BR" dirty="0"/>
          </a:p>
        </p:txBody>
      </p:sp>
      <p:pic>
        <p:nvPicPr>
          <p:cNvPr id="5" name="Espaço Reservado para Conteúdo 4" descr="Interface gráfica do usuário, Diagrama, Aplicativo&#10;&#10;Descrição gerada automaticamente com confiança média">
            <a:extLst>
              <a:ext uri="{FF2B5EF4-FFF2-40B4-BE49-F238E27FC236}">
                <a16:creationId xmlns:a16="http://schemas.microsoft.com/office/drawing/2014/main" id="{9D065E78-FCD1-FD48-9422-36932ABF6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000" y="1629709"/>
            <a:ext cx="5461000" cy="2870200"/>
          </a:xfrm>
        </p:spPr>
      </p:pic>
      <p:pic>
        <p:nvPicPr>
          <p:cNvPr id="8" name="Imagem 7" descr="Uma imagem contendo Diagrama&#10;&#10;Descrição gerada automaticamente">
            <a:extLst>
              <a:ext uri="{FF2B5EF4-FFF2-40B4-BE49-F238E27FC236}">
                <a16:creationId xmlns:a16="http://schemas.microsoft.com/office/drawing/2014/main" id="{8F5CC106-53AF-E348-86ED-58DF28DAE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6735" y="3254375"/>
            <a:ext cx="41910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935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Docker-Compose</a:t>
            </a:r>
            <a:endParaRPr lang="pt-BR" dirty="0"/>
          </a:p>
        </p:txBody>
      </p:sp>
      <p:pic>
        <p:nvPicPr>
          <p:cNvPr id="7" name="Espaço Reservado para Conteúdo 6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C4C077EE-85FA-6E4B-874D-A5E1FE6B72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825" y="1678886"/>
            <a:ext cx="4351338" cy="4351338"/>
          </a:xfr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B82A33F-9239-B04B-BE45-51835A79301E}"/>
              </a:ext>
            </a:extLst>
          </p:cNvPr>
          <p:cNvSpPr txBox="1"/>
          <p:nvPr/>
        </p:nvSpPr>
        <p:spPr>
          <a:xfrm>
            <a:off x="6185647" y="2150825"/>
            <a:ext cx="43513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github.com</a:t>
            </a:r>
            <a:r>
              <a:rPr lang="pt-BR" dirty="0"/>
              <a:t>/</a:t>
            </a:r>
            <a:r>
              <a:rPr lang="pt-BR" dirty="0" err="1"/>
              <a:t>jfnandopr</a:t>
            </a:r>
            <a:r>
              <a:rPr lang="pt-BR" dirty="0"/>
              <a:t>/mini-curso-</a:t>
            </a:r>
            <a:r>
              <a:rPr lang="pt-BR" dirty="0" err="1"/>
              <a:t>docker</a:t>
            </a:r>
            <a:r>
              <a:rPr lang="pt-BR" dirty="0"/>
              <a:t>/</a:t>
            </a:r>
            <a:r>
              <a:rPr lang="pt-BR" dirty="0" err="1"/>
              <a:t>blob</a:t>
            </a:r>
            <a:r>
              <a:rPr lang="pt-BR" dirty="0"/>
              <a:t>/</a:t>
            </a:r>
            <a:r>
              <a:rPr lang="pt-BR" dirty="0" err="1"/>
              <a:t>main</a:t>
            </a:r>
            <a:r>
              <a:rPr lang="pt-BR" dirty="0"/>
              <a:t>/</a:t>
            </a:r>
            <a:r>
              <a:rPr lang="pt-BR" dirty="0" err="1"/>
              <a:t>docker-compose.yml</a:t>
            </a:r>
            <a:endParaRPr lang="pt-BR" dirty="0"/>
          </a:p>
        </p:txBody>
      </p:sp>
      <p:pic>
        <p:nvPicPr>
          <p:cNvPr id="9" name="Imagem 8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B87584AA-BE91-5842-BB66-762FBC873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142" y="3429000"/>
            <a:ext cx="41656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863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Docker-Compose</a:t>
            </a:r>
            <a:r>
              <a:rPr lang="pt-BR" dirty="0"/>
              <a:t> in </a:t>
            </a:r>
            <a:r>
              <a:rPr lang="pt-BR" dirty="0" err="1"/>
              <a:t>Action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27AA9-02B0-6A47-99AE-9F835440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b="1" dirty="0" err="1"/>
              <a:t>docker-compose</a:t>
            </a:r>
            <a:r>
              <a:rPr lang="pt-BR" b="1" dirty="0"/>
              <a:t> </a:t>
            </a:r>
            <a:r>
              <a:rPr lang="pt-BR" b="1" dirty="0" err="1"/>
              <a:t>up</a:t>
            </a:r>
            <a:r>
              <a:rPr lang="pt-BR" dirty="0"/>
              <a:t>: sobe os containers do arquivo.</a:t>
            </a:r>
          </a:p>
          <a:p>
            <a:pPr fontAlgn="base"/>
            <a:r>
              <a:rPr lang="pt-BR" b="1" dirty="0" err="1"/>
              <a:t>docker-compose</a:t>
            </a:r>
            <a:r>
              <a:rPr lang="pt-BR" b="1" dirty="0"/>
              <a:t> </a:t>
            </a:r>
            <a:r>
              <a:rPr lang="pt-BR" b="1" dirty="0" err="1"/>
              <a:t>down</a:t>
            </a:r>
            <a:r>
              <a:rPr lang="pt-BR" dirty="0"/>
              <a:t>: baixa e remove os containers do arquivo.</a:t>
            </a:r>
          </a:p>
          <a:p>
            <a:pPr fontAlgn="base"/>
            <a:r>
              <a:rPr lang="pt-BR" b="1" dirty="0" err="1"/>
              <a:t>docker-compose</a:t>
            </a:r>
            <a:r>
              <a:rPr lang="pt-BR" b="1" dirty="0"/>
              <a:t> start/stop/</a:t>
            </a:r>
            <a:r>
              <a:rPr lang="pt-BR" b="1" dirty="0" err="1"/>
              <a:t>restart</a:t>
            </a:r>
            <a:r>
              <a:rPr lang="pt-BR" b="1" dirty="0"/>
              <a:t> [container </a:t>
            </a:r>
            <a:r>
              <a:rPr lang="pt-BR" b="1" dirty="0" err="1"/>
              <a:t>name</a:t>
            </a:r>
            <a:r>
              <a:rPr lang="pt-BR" b="1" dirty="0"/>
              <a:t> </a:t>
            </a:r>
            <a:r>
              <a:rPr lang="pt-BR" b="1" dirty="0" err="1"/>
              <a:t>of</a:t>
            </a:r>
            <a:r>
              <a:rPr lang="pt-BR" b="1" dirty="0"/>
              <a:t> file]</a:t>
            </a:r>
            <a:r>
              <a:rPr lang="pt-BR" dirty="0"/>
              <a:t>: inicia, para ou reinicia um container específico.</a:t>
            </a:r>
          </a:p>
          <a:p>
            <a:pPr fontAlgn="base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67988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Docker-Compose</a:t>
            </a:r>
            <a:endParaRPr lang="pt-BR" dirty="0"/>
          </a:p>
        </p:txBody>
      </p:sp>
      <p:pic>
        <p:nvPicPr>
          <p:cNvPr id="11" name="Espaço Reservado para Conteúdo 10" descr="Aplicativo&#10;&#10;Descrição gerada automaticamente com confiança média">
            <a:extLst>
              <a:ext uri="{FF2B5EF4-FFF2-40B4-BE49-F238E27FC236}">
                <a16:creationId xmlns:a16="http://schemas.microsoft.com/office/drawing/2014/main" id="{CA64C335-3380-A24D-8C53-30F04A994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3164" y="2192711"/>
            <a:ext cx="2489200" cy="3263900"/>
          </a:xfrm>
        </p:spPr>
      </p:pic>
    </p:spTree>
    <p:extLst>
      <p:ext uri="{BB962C8B-B14F-4D97-AF65-F5344CB8AC3E}">
        <p14:creationId xmlns:p14="http://schemas.microsoft.com/office/powerpoint/2010/main" val="15501987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as imagens são feitas?</a:t>
            </a:r>
          </a:p>
        </p:txBody>
      </p:sp>
      <p:pic>
        <p:nvPicPr>
          <p:cNvPr id="5" name="Espaço Reservado para Conteúdo 4" descr="Homem com a mão na boca&#10;&#10;Descrição gerada automaticamente com confiança baixa">
            <a:extLst>
              <a:ext uri="{FF2B5EF4-FFF2-40B4-BE49-F238E27FC236}">
                <a16:creationId xmlns:a16="http://schemas.microsoft.com/office/drawing/2014/main" id="{692627CB-C970-B245-B178-277F49B5EE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9323" y="1825625"/>
            <a:ext cx="4093353" cy="4351338"/>
          </a:xfrm>
        </p:spPr>
      </p:pic>
    </p:spTree>
    <p:extLst>
      <p:ext uri="{BB962C8B-B14F-4D97-AF65-F5344CB8AC3E}">
        <p14:creationId xmlns:p14="http://schemas.microsoft.com/office/powerpoint/2010/main" val="19101142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Dockerfile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27AA9-02B0-6A47-99AE-9F835440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 fontAlgn="base">
              <a:buNone/>
            </a:pPr>
            <a:r>
              <a:rPr lang="pt-BR" dirty="0"/>
              <a:t>O </a:t>
            </a:r>
            <a:r>
              <a:rPr lang="pt-BR" dirty="0" err="1"/>
              <a:t>Dockerfile</a:t>
            </a:r>
            <a:r>
              <a:rPr lang="pt-BR" dirty="0"/>
              <a:t> é </a:t>
            </a:r>
            <a:r>
              <a:rPr lang="pt-BR" b="1" dirty="0"/>
              <a:t>um meio que utilizamos para criar nossas próprias imagens</a:t>
            </a:r>
            <a:r>
              <a:rPr lang="pt-BR" dirty="0"/>
              <a:t>. </a:t>
            </a:r>
          </a:p>
          <a:p>
            <a:pPr algn="ctr" fontAlgn="base"/>
            <a:endParaRPr lang="pt-BR" dirty="0"/>
          </a:p>
          <a:p>
            <a:pPr marL="0" indent="0" algn="ctr" fontAlgn="base">
              <a:buNone/>
            </a:pPr>
            <a:r>
              <a:rPr lang="pt-BR" dirty="0"/>
              <a:t>Ele serve como a receita para construir um container, permitindo definir um ambiente personalizado e próprio para seu projeto pessoal ou empresarial.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359100E4-714E-904C-8D4B-D9F10694D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652" y="4637242"/>
            <a:ext cx="4577230" cy="222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830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Dockerfile</a:t>
            </a:r>
            <a:r>
              <a:rPr lang="pt-BR" dirty="0"/>
              <a:t> in </a:t>
            </a:r>
            <a:r>
              <a:rPr lang="pt-BR" dirty="0" err="1"/>
              <a:t>Action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27AA9-02B0-6A47-99AE-9F835440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github.com</a:t>
            </a:r>
            <a:r>
              <a:rPr lang="pt-BR" dirty="0"/>
              <a:t>/</a:t>
            </a:r>
            <a:r>
              <a:rPr lang="pt-BR" dirty="0" err="1"/>
              <a:t>jfnandopr</a:t>
            </a:r>
            <a:r>
              <a:rPr lang="pt-BR" dirty="0"/>
              <a:t>/mini-curso-</a:t>
            </a:r>
            <a:r>
              <a:rPr lang="pt-BR" dirty="0" err="1"/>
              <a:t>docker</a:t>
            </a:r>
            <a:endParaRPr lang="pt-BR" dirty="0"/>
          </a:p>
          <a:p>
            <a:pPr marL="0" indent="0" fontAlgn="base">
              <a:buNone/>
            </a:pPr>
            <a:endParaRPr lang="pt-BR" dirty="0"/>
          </a:p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build -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t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my-app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.</a:t>
            </a:r>
          </a:p>
          <a:p>
            <a:pPr fontAlgn="base"/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run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--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name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app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-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-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p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8080:8080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my-app</a:t>
            </a:r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marL="0" indent="0" fontAlgn="base">
              <a:buNone/>
            </a:pPr>
            <a:endParaRPr lang="pt-BR" dirty="0"/>
          </a:p>
          <a:p>
            <a:pPr marL="0" indent="0" fontAlgn="base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12974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1BF2-AE82-2443-85BD-8F53AF378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Dockerfile</a:t>
            </a:r>
            <a:r>
              <a:rPr lang="pt-BR" dirty="0"/>
              <a:t> in </a:t>
            </a:r>
            <a:r>
              <a:rPr lang="pt-BR" dirty="0" err="1"/>
              <a:t>Action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827AA9-02B0-6A47-99AE-9F835440F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endParaRPr lang="pt-BR" dirty="0"/>
          </a:p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login</a:t>
            </a:r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tag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my-app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username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/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image-name</a:t>
            </a:r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fontAlgn="base"/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docker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push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 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username</a:t>
            </a:r>
            <a:r>
              <a:rPr lang="pt-BR" b="1" dirty="0">
                <a:solidFill>
                  <a:schemeClr val="tx2"/>
                </a:solidFill>
                <a:cs typeface="Courier New" panose="02070309020205020404" pitchFamily="49" charset="0"/>
              </a:rPr>
              <a:t>/</a:t>
            </a:r>
            <a:r>
              <a:rPr lang="pt-BR" b="1" dirty="0" err="1">
                <a:solidFill>
                  <a:schemeClr val="tx2"/>
                </a:solidFill>
                <a:cs typeface="Courier New" panose="02070309020205020404" pitchFamily="49" charset="0"/>
              </a:rPr>
              <a:t>image-name</a:t>
            </a:r>
            <a:endParaRPr lang="pt-BR" b="1" dirty="0">
              <a:solidFill>
                <a:schemeClr val="tx2"/>
              </a:solidFill>
              <a:cs typeface="Courier New" panose="02070309020205020404" pitchFamily="49" charset="0"/>
            </a:endParaRPr>
          </a:p>
          <a:p>
            <a:pPr marL="0" indent="0" fontAlgn="base">
              <a:buNone/>
            </a:pPr>
            <a:endParaRPr lang="pt-BR" dirty="0"/>
          </a:p>
          <a:p>
            <a:pPr marL="0" indent="0" fontAlgn="base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08744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9A352-B2F5-4A45-9E92-13CA955D3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End</a:t>
            </a:r>
            <a:endParaRPr lang="pt-BR" dirty="0"/>
          </a:p>
        </p:txBody>
      </p:sp>
      <p:pic>
        <p:nvPicPr>
          <p:cNvPr id="11" name="Espaço Reservado para Conteúdo 10" descr="Forma&#10;&#10;Descrição gerada automaticamente">
            <a:extLst>
              <a:ext uri="{FF2B5EF4-FFF2-40B4-BE49-F238E27FC236}">
                <a16:creationId xmlns:a16="http://schemas.microsoft.com/office/drawing/2014/main" id="{D7689619-BADB-B942-989E-74B76EC392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6000" y="2096294"/>
            <a:ext cx="5080000" cy="3810000"/>
          </a:xfrm>
        </p:spPr>
      </p:pic>
    </p:spTree>
    <p:extLst>
      <p:ext uri="{BB962C8B-B14F-4D97-AF65-F5344CB8AC3E}">
        <p14:creationId xmlns:p14="http://schemas.microsoft.com/office/powerpoint/2010/main" val="1600633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Agile</a:t>
            </a:r>
            <a:endParaRPr lang="pt-BR" dirty="0"/>
          </a:p>
        </p:txBody>
      </p:sp>
      <p:pic>
        <p:nvPicPr>
          <p:cNvPr id="10" name="Espaço Reservado para Conteúdo 9" descr="Forma, Seta&#10;&#10;Descrição gerada automaticamente">
            <a:extLst>
              <a:ext uri="{FF2B5EF4-FFF2-40B4-BE49-F238E27FC236}">
                <a16:creationId xmlns:a16="http://schemas.microsoft.com/office/drawing/2014/main" id="{A1D63129-B6B5-D14B-AB49-6E510C359D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2207" y="1825625"/>
            <a:ext cx="4947585" cy="4351338"/>
          </a:xfrm>
        </p:spPr>
      </p:pic>
    </p:spTree>
    <p:extLst>
      <p:ext uri="{BB962C8B-B14F-4D97-AF65-F5344CB8AC3E}">
        <p14:creationId xmlns:p14="http://schemas.microsoft.com/office/powerpoint/2010/main" val="42834565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775D9B-4EBB-254B-9A95-F341808E3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Kahoot</a:t>
            </a:r>
            <a:endParaRPr lang="pt-BR" dirty="0"/>
          </a:p>
        </p:txBody>
      </p:sp>
      <p:pic>
        <p:nvPicPr>
          <p:cNvPr id="7" name="Espaço Reservado para Conteúdo 6" descr="Diagrama&#10;&#10;Descrição gerada automaticamente">
            <a:extLst>
              <a:ext uri="{FF2B5EF4-FFF2-40B4-BE49-F238E27FC236}">
                <a16:creationId xmlns:a16="http://schemas.microsoft.com/office/drawing/2014/main" id="{8E290393-3329-4A4B-83E5-C57D381A61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6431" y="1825625"/>
            <a:ext cx="3039137" cy="4351338"/>
          </a:xfrm>
        </p:spPr>
      </p:pic>
    </p:spTree>
    <p:extLst>
      <p:ext uri="{BB962C8B-B14F-4D97-AF65-F5344CB8AC3E}">
        <p14:creationId xmlns:p14="http://schemas.microsoft.com/office/powerpoint/2010/main" val="42572354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AA3E9D-A1C6-8C48-8ACD-84CD4BD7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0067C1-6D1C-9B49-BB9F-09D4B9AC7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jfnandopr@gmailcom</a:t>
            </a:r>
            <a:endParaRPr lang="pt-BR" dirty="0"/>
          </a:p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www.linkedin.com</a:t>
            </a:r>
            <a:r>
              <a:rPr lang="pt-BR" dirty="0"/>
              <a:t>/in/jemerson-fernando-maia-85a87421/</a:t>
            </a:r>
          </a:p>
        </p:txBody>
      </p:sp>
      <p:pic>
        <p:nvPicPr>
          <p:cNvPr id="5" name="Imagem 4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744149BE-C2AE-2645-B639-9D8A89215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0522" y="3084909"/>
            <a:ext cx="5719946" cy="322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5150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071925-C2AE-4B4A-BF7F-DEBFF69C6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A35925-AC52-EF4E-AE31-B50E819DE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>
                <a:hlinkClick r:id="rId2"/>
              </a:rPr>
              <a:t>https://docs.docker.com/ </a:t>
            </a:r>
          </a:p>
          <a:p>
            <a:r>
              <a:rPr lang="pt-BR" dirty="0">
                <a:hlinkClick r:id="rId2"/>
              </a:rPr>
              <a:t>https://hub.docker.com/</a:t>
            </a:r>
          </a:p>
          <a:p>
            <a:r>
              <a:rPr lang="pt-BR" dirty="0">
                <a:hlinkClick r:id="rId2"/>
              </a:rPr>
              <a:t>https://hub.docker.com/_/mysql</a:t>
            </a:r>
            <a:endParaRPr lang="pt-BR" dirty="0"/>
          </a:p>
          <a:p>
            <a:r>
              <a:rPr lang="pt-BR" dirty="0">
                <a:hlinkClick r:id="rId3"/>
              </a:rPr>
              <a:t>https://hub.docker.com/_/wordpress</a:t>
            </a:r>
            <a:endParaRPr lang="pt-BR" dirty="0"/>
          </a:p>
          <a:p>
            <a:r>
              <a:rPr lang="pt-BR" dirty="0">
                <a:hlinkClick r:id="rId4"/>
              </a:rPr>
              <a:t>https://www.katacoda.com/courses/docker/playground</a:t>
            </a:r>
            <a:endParaRPr lang="pt-BR" dirty="0"/>
          </a:p>
          <a:p>
            <a:r>
              <a:rPr lang="pt-BR" dirty="0">
                <a:hlinkClick r:id="rId5"/>
              </a:rPr>
              <a:t>https://labs.play-with-docker.com/</a:t>
            </a:r>
            <a:endParaRPr lang="pt-BR" dirty="0"/>
          </a:p>
          <a:p>
            <a:r>
              <a:rPr lang="pt-BR" dirty="0">
                <a:hlinkClick r:id="rId6"/>
              </a:rPr>
              <a:t>https://docs.docker.com/compose/</a:t>
            </a:r>
            <a:endParaRPr lang="pt-BR" dirty="0"/>
          </a:p>
          <a:p>
            <a:r>
              <a:rPr lang="pt-BR" dirty="0">
                <a:hlinkClick r:id="rId7"/>
              </a:rPr>
              <a:t>https://docs.docker.com/engine/reference/builder/</a:t>
            </a:r>
            <a:endParaRPr lang="pt-BR" dirty="0"/>
          </a:p>
          <a:p>
            <a:r>
              <a:rPr lang="pt-BR" dirty="0">
                <a:hlinkClick r:id="rId8"/>
              </a:rPr>
              <a:t>https://github.com/jfnandopr/mini-curso-docker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065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Deploy</a:t>
            </a:r>
            <a:endParaRPr lang="pt-B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D838BB1-E3EC-9742-B4FE-205361CC98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2102644"/>
            <a:ext cx="5080000" cy="379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079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DevOps</a:t>
            </a:r>
            <a:endParaRPr lang="pt-BR" dirty="0"/>
          </a:p>
        </p:txBody>
      </p:sp>
      <p:pic>
        <p:nvPicPr>
          <p:cNvPr id="9" name="Espaço Reservado para Conteúdo 8" descr="Diagrama&#10;&#10;Descrição gerada automaticamente">
            <a:extLst>
              <a:ext uri="{FF2B5EF4-FFF2-40B4-BE49-F238E27FC236}">
                <a16:creationId xmlns:a16="http://schemas.microsoft.com/office/drawing/2014/main" id="{51A70F8C-53F3-A748-89AD-607B8B2CE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377" y="1825625"/>
            <a:ext cx="8455246" cy="4351338"/>
          </a:xfrm>
        </p:spPr>
      </p:pic>
    </p:spTree>
    <p:extLst>
      <p:ext uri="{BB962C8B-B14F-4D97-AF65-F5344CB8AC3E}">
        <p14:creationId xmlns:p14="http://schemas.microsoft.com/office/powerpoint/2010/main" val="694507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DevOps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D60EB4-0554-FC4E-968B-EAD35CA88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pt-BR" dirty="0"/>
              <a:t>É um conjunto de práticas que </a:t>
            </a:r>
            <a:r>
              <a:rPr lang="pt-BR" b="1" dirty="0"/>
              <a:t>automatizam os processos</a:t>
            </a:r>
            <a:r>
              <a:rPr lang="pt-BR" dirty="0"/>
              <a:t> entre equipes de desenvolvimento de software e de TI para que possam criar, testar e liberar softwares de maneira mais rápida e confiável.</a:t>
            </a:r>
          </a:p>
          <a:p>
            <a:pPr marL="0" indent="0" algn="ctr">
              <a:buNone/>
            </a:pPr>
            <a:endParaRPr lang="pt-BR" dirty="0"/>
          </a:p>
          <a:p>
            <a:pPr marL="0" indent="0" algn="ctr">
              <a:buNone/>
            </a:pPr>
            <a:r>
              <a:rPr lang="pt-BR" dirty="0"/>
              <a:t>A combinação de filosofias culturais, práticas e </a:t>
            </a:r>
            <a:r>
              <a:rPr lang="pt-BR" b="1" dirty="0"/>
              <a:t>ferramentas</a:t>
            </a:r>
            <a:r>
              <a:rPr lang="pt-BR" dirty="0"/>
              <a:t> que aumentam a capacidade de uma empresa de distribuir aplicativos e serviços em alta velocidade.</a:t>
            </a:r>
          </a:p>
        </p:txBody>
      </p:sp>
    </p:spTree>
    <p:extLst>
      <p:ext uri="{BB962C8B-B14F-4D97-AF65-F5344CB8AC3E}">
        <p14:creationId xmlns:p14="http://schemas.microsoft.com/office/powerpoint/2010/main" val="127569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endParaRPr lang="pt-BR" dirty="0"/>
          </a:p>
        </p:txBody>
      </p:sp>
      <p:pic>
        <p:nvPicPr>
          <p:cNvPr id="5" name="Espaço Reservado para Conteúdo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354B7CC3-9C1B-9342-A809-A3EB972F7D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15959" y="840557"/>
            <a:ext cx="3924932" cy="5480095"/>
          </a:xfr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5C4E8344-7F67-9E40-A3B0-506856B36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580604"/>
            <a:ext cx="34163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1550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ADBFC1-A550-5E42-911B-D2E042F72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pt-BR" dirty="0"/>
              <a:t>O </a:t>
            </a:r>
            <a:r>
              <a:rPr lang="pt-BR" dirty="0" err="1"/>
              <a:t>Docker</a:t>
            </a:r>
            <a:r>
              <a:rPr lang="pt-BR" dirty="0"/>
              <a:t> possibilita o empacotamento de uma aplicação ou ambiente inteiro dentro de um </a:t>
            </a:r>
            <a:r>
              <a:rPr lang="pt-BR" b="1" dirty="0"/>
              <a:t>container</a:t>
            </a:r>
            <a:r>
              <a:rPr lang="pt-BR" dirty="0"/>
              <a:t>, e a partir desse momento o ambiente inteiro torna-se </a:t>
            </a:r>
            <a:r>
              <a:rPr lang="pt-BR" b="1" dirty="0"/>
              <a:t>portável</a:t>
            </a:r>
            <a:r>
              <a:rPr lang="pt-BR" dirty="0"/>
              <a:t> para qualquer outro Host que contenha o </a:t>
            </a:r>
            <a:r>
              <a:rPr lang="pt-BR" dirty="0" err="1"/>
              <a:t>Docker</a:t>
            </a:r>
            <a:r>
              <a:rPr lang="pt-BR" dirty="0"/>
              <a:t> instalado.</a:t>
            </a:r>
          </a:p>
        </p:txBody>
      </p:sp>
    </p:spTree>
    <p:extLst>
      <p:ext uri="{BB962C8B-B14F-4D97-AF65-F5344CB8AC3E}">
        <p14:creationId xmlns:p14="http://schemas.microsoft.com/office/powerpoint/2010/main" val="3437195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8D7343-CBE6-6449-ACE7-4122BB94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Container?</a:t>
            </a:r>
          </a:p>
        </p:txBody>
      </p:sp>
      <p:pic>
        <p:nvPicPr>
          <p:cNvPr id="5" name="Espaço Reservado para Conteúdo 4" descr="Navio no mar&#10;&#10;Descrição gerada automaticamente">
            <a:extLst>
              <a:ext uri="{FF2B5EF4-FFF2-40B4-BE49-F238E27FC236}">
                <a16:creationId xmlns:a16="http://schemas.microsoft.com/office/drawing/2014/main" id="{CE07F19D-D530-DF44-AC4D-6BA0F585D8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6169318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609</Words>
  <Application>Microsoft Macintosh PowerPoint</Application>
  <PresentationFormat>Widescreen</PresentationFormat>
  <Paragraphs>99</Paragraphs>
  <Slides>32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Tema do Office</vt:lpstr>
      <vt:lpstr>Docker</vt:lpstr>
      <vt:lpstr>Agenda</vt:lpstr>
      <vt:lpstr>Agile</vt:lpstr>
      <vt:lpstr>Deploy</vt:lpstr>
      <vt:lpstr>DevOps</vt:lpstr>
      <vt:lpstr>DevOps</vt:lpstr>
      <vt:lpstr>Docker</vt:lpstr>
      <vt:lpstr>Docker</vt:lpstr>
      <vt:lpstr>Container?</vt:lpstr>
      <vt:lpstr>Container?</vt:lpstr>
      <vt:lpstr>Virtual Machine vs Container</vt:lpstr>
      <vt:lpstr>Arquitetura</vt:lpstr>
      <vt:lpstr>Docker in Action</vt:lpstr>
      <vt:lpstr>Docker in Action</vt:lpstr>
      <vt:lpstr>Docker in Action</vt:lpstr>
      <vt:lpstr>Docker in Action</vt:lpstr>
      <vt:lpstr>Docker in Action</vt:lpstr>
      <vt:lpstr>Docker</vt:lpstr>
      <vt:lpstr>Docker-Compose</vt:lpstr>
      <vt:lpstr>Docker-Compose</vt:lpstr>
      <vt:lpstr>Docker-Compose</vt:lpstr>
      <vt:lpstr>Docker-Compose</vt:lpstr>
      <vt:lpstr>Docker-Compose in Action</vt:lpstr>
      <vt:lpstr>Docker-Compose</vt:lpstr>
      <vt:lpstr>Como as imagens são feitas?</vt:lpstr>
      <vt:lpstr>Dockerfile</vt:lpstr>
      <vt:lpstr>Dockerfile in Action</vt:lpstr>
      <vt:lpstr>Dockerfile in Action</vt:lpstr>
      <vt:lpstr>The End</vt:lpstr>
      <vt:lpstr>Kahoot</vt:lpstr>
      <vt:lpstr>Contato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dc:creator>Jemerson Fernando Maia</dc:creator>
  <cp:lastModifiedBy>Jemerson Fernando Maia</cp:lastModifiedBy>
  <cp:revision>72</cp:revision>
  <dcterms:created xsi:type="dcterms:W3CDTF">2021-11-21T11:35:21Z</dcterms:created>
  <dcterms:modified xsi:type="dcterms:W3CDTF">2021-11-21T20:27:17Z</dcterms:modified>
</cp:coreProperties>
</file>

<file path=docProps/thumbnail.jpeg>
</file>